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8" r:id="rId3"/>
    <p:sldId id="347" r:id="rId4"/>
    <p:sldId id="322" r:id="rId5"/>
    <p:sldId id="323" r:id="rId6"/>
    <p:sldId id="324" r:id="rId7"/>
    <p:sldId id="325" r:id="rId8"/>
    <p:sldId id="350" r:id="rId9"/>
    <p:sldId id="351" r:id="rId10"/>
    <p:sldId id="352" r:id="rId11"/>
    <p:sldId id="326" r:id="rId12"/>
    <p:sldId id="327" r:id="rId13"/>
    <p:sldId id="332" r:id="rId14"/>
    <p:sldId id="336" r:id="rId15"/>
    <p:sldId id="337" r:id="rId16"/>
    <p:sldId id="353" r:id="rId17"/>
    <p:sldId id="355" r:id="rId18"/>
    <p:sldId id="338" r:id="rId19"/>
    <p:sldId id="346" r:id="rId20"/>
    <p:sldId id="342" r:id="rId21"/>
    <p:sldId id="343" r:id="rId22"/>
    <p:sldId id="344" r:id="rId23"/>
    <p:sldId id="356" r:id="rId24"/>
    <p:sldId id="348" r:id="rId25"/>
    <p:sldId id="349" r:id="rId26"/>
    <p:sldId id="321" r:id="rId27"/>
  </p:sldIdLst>
  <p:sldSz cx="9509125" cy="7132638"/>
  <p:notesSz cx="6797675" cy="9928225"/>
  <p:defaultTextStyle>
    <a:defPPr>
      <a:defRPr lang="en-US"/>
    </a:defPPr>
    <a:lvl1pPr marL="0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5442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0885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26327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1769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77211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52654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28096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03538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47">
          <p15:clr>
            <a:srgbClr val="A4A3A4"/>
          </p15:clr>
        </p15:guide>
        <p15:guide id="2" pos="29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10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850" autoAdjust="0"/>
  </p:normalViewPr>
  <p:slideViewPr>
    <p:cSldViewPr>
      <p:cViewPr varScale="1">
        <p:scale>
          <a:sx n="62" d="100"/>
          <a:sy n="62" d="100"/>
        </p:scale>
        <p:origin x="-1428" y="-84"/>
      </p:cViewPr>
      <p:guideLst>
        <p:guide orient="horz" pos="2247"/>
        <p:guide pos="29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6CB45-18B8-47EC-9668-080726D41CA7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153C0-689E-4F4F-8B0D-DCCF107F5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2338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8B587-2BAB-43A2-A87D-F1DBD819F6E0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3E2AB-9169-4421-AC31-30F8751BC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193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5442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50885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26327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01769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77211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52654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28096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03538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509125" cy="47550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592" y="5158773"/>
            <a:ext cx="6062067" cy="1521629"/>
          </a:xfrm>
        </p:spPr>
        <p:txBody>
          <a:bodyPr anchor="ctr">
            <a:normAutofit/>
          </a:bodyPr>
          <a:lstStyle>
            <a:lvl1pPr algn="r">
              <a:defRPr sz="4576" spc="208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5820" y="5158773"/>
            <a:ext cx="2496145" cy="1521629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64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75431" indent="0" algn="ctr">
              <a:buNone/>
              <a:defRPr sz="1664"/>
            </a:lvl2pPr>
            <a:lvl3pPr marL="950861" indent="0" algn="ctr">
              <a:buNone/>
              <a:defRPr sz="1664"/>
            </a:lvl3pPr>
            <a:lvl4pPr marL="1426291" indent="0" algn="ctr">
              <a:buNone/>
              <a:defRPr sz="1664"/>
            </a:lvl4pPr>
            <a:lvl5pPr marL="1901721" indent="0" algn="ctr">
              <a:buNone/>
              <a:defRPr sz="1664"/>
            </a:lvl5pPr>
            <a:lvl6pPr marL="2377152" indent="0" algn="ctr">
              <a:buNone/>
              <a:defRPr sz="1664"/>
            </a:lvl6pPr>
            <a:lvl7pPr marL="2852582" indent="0" algn="ctr">
              <a:buNone/>
              <a:defRPr sz="1664"/>
            </a:lvl7pPr>
            <a:lvl8pPr marL="3328013" indent="0" algn="ctr">
              <a:buNone/>
              <a:defRPr sz="1664"/>
            </a:lvl8pPr>
            <a:lvl9pPr marL="3803444" indent="0" algn="ctr">
              <a:buNone/>
              <a:defRPr sz="16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541300" y="5474915"/>
            <a:ext cx="0" cy="95101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Pictur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835" y="0"/>
            <a:ext cx="9510795" cy="7132638"/>
          </a:xfrm>
          <a:prstGeom prst="rect">
            <a:avLst/>
          </a:prstGeom>
        </p:spPr>
      </p:pic>
      <p:sp>
        <p:nvSpPr>
          <p:cNvPr id="10" name="TextBox 7"/>
          <p:cNvSpPr txBox="1">
            <a:spLocks noChangeArrowheads="1"/>
          </p:cNvSpPr>
          <p:nvPr userDrawn="1"/>
        </p:nvSpPr>
        <p:spPr bwMode="auto">
          <a:xfrm>
            <a:off x="7508347" y="6721763"/>
            <a:ext cx="1594660" cy="31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88" tIns="47544" rIns="95088" bIns="47544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www.fpt.com.vn</a:t>
            </a:r>
          </a:p>
        </p:txBody>
      </p:sp>
    </p:spTree>
    <p:extLst>
      <p:ext uri="{BB962C8B-B14F-4D97-AF65-F5344CB8AC3E}">
        <p14:creationId xmlns="" xmlns:p14="http://schemas.microsoft.com/office/powerpoint/2010/main" val="574442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A1F5-B0A2-400C-910B-F45AA9C71007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Nâng cấp hệ thống quản lý rủi ro đáp ứng luật quản lý thuế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0890-D49E-4D67-8651-9F8EDFECA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554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969" y="792515"/>
            <a:ext cx="2050405" cy="5626859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618" y="792515"/>
            <a:ext cx="5913487" cy="56268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A086-B1E9-45F5-8B30-4C82C5883DE6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Nâng cấp hệ thống quản lý rủi ro đáp ứng luật quản lý thuế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0890-D49E-4D67-8651-9F8EDFECA73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845028" y="180553"/>
            <a:ext cx="0" cy="71318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7277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A919-404F-4252-9382-1198F7DD76E2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Nâng cấp hệ thống quản lý rủi ro đáp ứng luật quản lý thuế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0890-D49E-4D67-8651-9F8EDFECA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159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509125" cy="47550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592" y="5158773"/>
            <a:ext cx="6062067" cy="1521629"/>
          </a:xfrm>
        </p:spPr>
        <p:txBody>
          <a:bodyPr anchor="ctr">
            <a:normAutofit/>
          </a:bodyPr>
          <a:lstStyle>
            <a:lvl1pPr algn="r">
              <a:defRPr sz="4576" b="0" spc="208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5820" y="5158773"/>
            <a:ext cx="2496145" cy="1521629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64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75431" indent="0">
              <a:buNone/>
              <a:defRPr sz="1664">
                <a:solidFill>
                  <a:schemeClr val="tx1">
                    <a:tint val="75000"/>
                  </a:schemeClr>
                </a:solidFill>
              </a:defRPr>
            </a:lvl2pPr>
            <a:lvl3pPr marL="950861" indent="0">
              <a:buNone/>
              <a:defRPr sz="1664">
                <a:solidFill>
                  <a:schemeClr val="tx1">
                    <a:tint val="75000"/>
                  </a:schemeClr>
                </a:solidFill>
              </a:defRPr>
            </a:lvl3pPr>
            <a:lvl4pPr marL="1426291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4pPr>
            <a:lvl5pPr marL="1901721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5pPr>
            <a:lvl6pPr marL="2377152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6pPr>
            <a:lvl7pPr marL="2852582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7pPr>
            <a:lvl8pPr marL="3328013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8pPr>
            <a:lvl9pPr marL="3803444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F196-75F9-4E77-B2B8-C2B209515035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Nâng cấp hệ thống quản lý rủi ro đáp ứng luật quản lý thuế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0890-D49E-4D67-8651-9F8EDFECA73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541300" y="5474915"/>
            <a:ext cx="0" cy="95101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6173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766" y="608652"/>
            <a:ext cx="7581150" cy="15596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766" y="2377546"/>
            <a:ext cx="3708559" cy="41844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1358" y="2377546"/>
            <a:ext cx="3708559" cy="41844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E567-BA63-4811-AC63-1EAF57F0B310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Nâng cấp hệ thống quản lý rủi ro đáp ứng luật quản lý thuế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0890-D49E-4D67-8651-9F8EDFECA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267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98766" y="608652"/>
            <a:ext cx="7581150" cy="15596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766" y="2266922"/>
            <a:ext cx="3708559" cy="855917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88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75431" indent="0">
              <a:buNone/>
              <a:defRPr sz="2080" b="1"/>
            </a:lvl2pPr>
            <a:lvl3pPr marL="950861" indent="0">
              <a:buNone/>
              <a:defRPr sz="1872" b="1"/>
            </a:lvl3pPr>
            <a:lvl4pPr marL="1426291" indent="0">
              <a:buNone/>
              <a:defRPr sz="1664" b="1"/>
            </a:lvl4pPr>
            <a:lvl5pPr marL="1901721" indent="0">
              <a:buNone/>
              <a:defRPr sz="1664" b="1"/>
            </a:lvl5pPr>
            <a:lvl6pPr marL="2377152" indent="0">
              <a:buNone/>
              <a:defRPr sz="1664" b="1"/>
            </a:lvl6pPr>
            <a:lvl7pPr marL="2852582" indent="0">
              <a:buNone/>
              <a:defRPr sz="1664" b="1"/>
            </a:lvl7pPr>
            <a:lvl8pPr marL="3328013" indent="0">
              <a:buNone/>
              <a:defRPr sz="1664" b="1"/>
            </a:lvl8pPr>
            <a:lvl9pPr marL="3803444" indent="0">
              <a:buNone/>
              <a:defRPr sz="16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8766" y="3086637"/>
            <a:ext cx="3708559" cy="34753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1358" y="2266922"/>
            <a:ext cx="3708559" cy="855917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88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5431" indent="0">
              <a:buNone/>
              <a:defRPr sz="2080" b="1"/>
            </a:lvl2pPr>
            <a:lvl3pPr marL="950861" indent="0">
              <a:buNone/>
              <a:defRPr sz="1872" b="1"/>
            </a:lvl3pPr>
            <a:lvl4pPr marL="1426291" indent="0">
              <a:buNone/>
              <a:defRPr sz="1664" b="1"/>
            </a:lvl4pPr>
            <a:lvl5pPr marL="1901721" indent="0">
              <a:buNone/>
              <a:defRPr sz="1664" b="1"/>
            </a:lvl5pPr>
            <a:lvl6pPr marL="2377152" indent="0">
              <a:buNone/>
              <a:defRPr sz="1664" b="1"/>
            </a:lvl6pPr>
            <a:lvl7pPr marL="2852582" indent="0">
              <a:buNone/>
              <a:defRPr sz="1664" b="1"/>
            </a:lvl7pPr>
            <a:lvl8pPr marL="3328013" indent="0">
              <a:buNone/>
              <a:defRPr sz="1664" b="1"/>
            </a:lvl8pPr>
            <a:lvl9pPr marL="3803444" indent="0">
              <a:buNone/>
              <a:defRPr sz="1664" b="1"/>
            </a:lvl9pPr>
          </a:lstStyle>
          <a:p>
            <a:pPr marL="0" lvl="0" indent="0" algn="l" defTabSz="950861" rtl="0" eaLnBrk="1" latinLnBrk="0" hangingPunct="1">
              <a:lnSpc>
                <a:spcPct val="90000"/>
              </a:lnSpc>
              <a:spcBef>
                <a:spcPts val="1872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1358" y="3086637"/>
            <a:ext cx="3708559" cy="34753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C9DD-63B0-4BDE-889B-379F0E0727E8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Nâng cấp hệ thống quản lý rủi ro đáp ứng luật quản lý thuế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0890-D49E-4D67-8651-9F8EDFECA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854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EA4B-40DA-4ABB-B387-0AAF9FE6985D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Nâng cấp hệ thống quản lý rủi ro đáp ứng luật quản lý thuế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0890-D49E-4D67-8651-9F8EDFECA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049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5A31-4A00-4B64-A24E-2D60BABBDCFB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Nâng cấp hệ thống quản lý rủi ro đáp ứng luật quản lý thuế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0890-D49E-4D67-8651-9F8EDFECA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488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98767" y="490391"/>
            <a:ext cx="3423285" cy="180693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74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402" y="855917"/>
            <a:ext cx="4428875" cy="5392274"/>
          </a:xfrm>
        </p:spPr>
        <p:txBody>
          <a:bodyPr>
            <a:normAutofit/>
          </a:bodyPr>
          <a:lstStyle>
            <a:lvl1pPr>
              <a:defRPr sz="2080"/>
            </a:lvl1pPr>
            <a:lvl2pPr>
              <a:defRPr sz="1664"/>
            </a:lvl2pPr>
            <a:lvl3pPr>
              <a:defRPr sz="1248"/>
            </a:lvl3pPr>
            <a:lvl4pPr>
              <a:defRPr sz="1248"/>
            </a:lvl4pPr>
            <a:lvl5pPr>
              <a:defRPr sz="1248"/>
            </a:lvl5pPr>
            <a:lvl6pPr>
              <a:defRPr sz="1248"/>
            </a:lvl6pPr>
            <a:lvl7pPr>
              <a:defRPr sz="1248"/>
            </a:lvl7pPr>
            <a:lvl8pPr>
              <a:defRPr sz="1248"/>
            </a:lvl8pPr>
            <a:lvl9pPr>
              <a:defRPr sz="124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767" y="2347911"/>
            <a:ext cx="3423285" cy="3912960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24"/>
              </a:spcBef>
              <a:buNone/>
              <a:defRPr sz="1664"/>
            </a:lvl1pPr>
            <a:lvl2pPr marL="475431" indent="0">
              <a:buNone/>
              <a:defRPr sz="1248"/>
            </a:lvl2pPr>
            <a:lvl3pPr marL="950861" indent="0">
              <a:buNone/>
              <a:defRPr sz="1040"/>
            </a:lvl3pPr>
            <a:lvl4pPr marL="1426291" indent="0">
              <a:buNone/>
              <a:defRPr sz="936"/>
            </a:lvl4pPr>
            <a:lvl5pPr marL="1901721" indent="0">
              <a:buNone/>
              <a:defRPr sz="936"/>
            </a:lvl5pPr>
            <a:lvl6pPr marL="2377152" indent="0">
              <a:buNone/>
              <a:defRPr sz="936"/>
            </a:lvl6pPr>
            <a:lvl7pPr marL="2852582" indent="0">
              <a:buNone/>
              <a:defRPr sz="936"/>
            </a:lvl7pPr>
            <a:lvl8pPr marL="3328013" indent="0">
              <a:buNone/>
              <a:defRPr sz="936"/>
            </a:lvl8pPr>
            <a:lvl9pPr marL="3803444" indent="0">
              <a:buNone/>
              <a:defRPr sz="9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1F13-48EC-4076-A71B-E5C198CB1B07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Nâng cấp hệ thống quản lý rủi ro đáp ứng luật quản lý thuế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0890-D49E-4D67-8651-9F8EDFECA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174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592" y="5158774"/>
            <a:ext cx="6062067" cy="1521629"/>
          </a:xfrm>
        </p:spPr>
        <p:txBody>
          <a:bodyPr anchor="ctr">
            <a:normAutofit/>
          </a:bodyPr>
          <a:lstStyle>
            <a:lvl1pPr algn="r">
              <a:defRPr sz="4576" spc="208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506748" cy="4755092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96"/>
            </a:lvl1pPr>
            <a:lvl2pPr marL="356582" indent="0">
              <a:buNone/>
              <a:defRPr sz="2184"/>
            </a:lvl2pPr>
            <a:lvl3pPr marL="713163" indent="0">
              <a:buNone/>
              <a:defRPr sz="1872"/>
            </a:lvl3pPr>
            <a:lvl4pPr marL="1069745" indent="0">
              <a:buNone/>
              <a:defRPr sz="1560"/>
            </a:lvl4pPr>
            <a:lvl5pPr marL="1426327" indent="0">
              <a:buNone/>
              <a:defRPr sz="1560"/>
            </a:lvl5pPr>
            <a:lvl6pPr marL="1782909" indent="0">
              <a:buNone/>
              <a:defRPr sz="1560"/>
            </a:lvl6pPr>
            <a:lvl7pPr marL="2139490" indent="0">
              <a:buNone/>
              <a:defRPr sz="1560"/>
            </a:lvl7pPr>
            <a:lvl8pPr marL="2496072" indent="0">
              <a:buNone/>
              <a:defRPr sz="1560"/>
            </a:lvl8pPr>
            <a:lvl9pPr marL="2852654" indent="0">
              <a:buNone/>
              <a:defRPr sz="15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5820" y="5158774"/>
            <a:ext cx="2496145" cy="1521629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64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56582" indent="0">
              <a:buNone/>
              <a:defRPr sz="1092"/>
            </a:lvl2pPr>
            <a:lvl3pPr marL="713163" indent="0">
              <a:buNone/>
              <a:defRPr sz="936"/>
            </a:lvl3pPr>
            <a:lvl4pPr marL="1069745" indent="0">
              <a:buNone/>
              <a:defRPr sz="780"/>
            </a:lvl4pPr>
            <a:lvl5pPr marL="1426327" indent="0">
              <a:buNone/>
              <a:defRPr sz="780"/>
            </a:lvl5pPr>
            <a:lvl6pPr marL="1782909" indent="0">
              <a:buNone/>
              <a:defRPr sz="780"/>
            </a:lvl6pPr>
            <a:lvl7pPr marL="2139490" indent="0">
              <a:buNone/>
              <a:defRPr sz="780"/>
            </a:lvl7pPr>
            <a:lvl8pPr marL="2496072" indent="0">
              <a:buNone/>
              <a:defRPr sz="780"/>
            </a:lvl8pPr>
            <a:lvl9pPr marL="2852654" indent="0">
              <a:buNone/>
              <a:defRPr sz="7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1E8A-1C59-4D38-9510-221809F1C364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Nâng cấp hệ thống quản lý rủi ro đáp ứng luật quản lý thuế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0890-D49E-4D67-8651-9F8EDFECA73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541300" y="5474915"/>
            <a:ext cx="0" cy="95101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6729987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766" y="608652"/>
            <a:ext cx="7581150" cy="1559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767" y="2377546"/>
            <a:ext cx="7581151" cy="418448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768" y="6729832"/>
            <a:ext cx="1680119" cy="285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4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09B1E8A-1C59-4D38-9510-221809F1C364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7236" y="6729832"/>
            <a:ext cx="4602830" cy="285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vi-VN" smtClean="0"/>
              <a:t>Nâng cấp hệ thống quản lý rủi ro đáp ứng luật quản lý thuế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2556" y="6729832"/>
            <a:ext cx="759409" cy="285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4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7CF10890-D49E-4D67-8651-9F8EDFECA73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94320" y="859415"/>
            <a:ext cx="0" cy="95101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Picture3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835" y="0"/>
            <a:ext cx="9510795" cy="7132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923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defTabSz="950861" rtl="0" eaLnBrk="1" latinLnBrk="0" hangingPunct="1">
        <a:lnSpc>
          <a:spcPct val="80000"/>
        </a:lnSpc>
        <a:spcBef>
          <a:spcPct val="0"/>
        </a:spcBef>
        <a:buNone/>
        <a:defRPr sz="4576" kern="1200" cap="all" spc="104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5088" indent="-95088" algn="l" defTabSz="950861" rtl="0" eaLnBrk="1" latinLnBrk="0" hangingPunct="1">
        <a:lnSpc>
          <a:spcPct val="90000"/>
        </a:lnSpc>
        <a:spcBef>
          <a:spcPts val="1248"/>
        </a:spcBef>
        <a:spcAft>
          <a:spcPts val="208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80" kern="1200">
          <a:solidFill>
            <a:schemeClr val="tx1"/>
          </a:solidFill>
          <a:latin typeface="+mn-lt"/>
          <a:ea typeface="+mn-ea"/>
          <a:cs typeface="+mn-cs"/>
        </a:defRPr>
      </a:lvl1pPr>
      <a:lvl2pPr marL="275757" indent="-142630" algn="l" defTabSz="950861" rtl="0" eaLnBrk="1" latinLnBrk="0" hangingPunct="1">
        <a:lnSpc>
          <a:spcPct val="90000"/>
        </a:lnSpc>
        <a:spcBef>
          <a:spcPts val="208"/>
        </a:spcBef>
        <a:spcAft>
          <a:spcPts val="416"/>
        </a:spcAft>
        <a:buClr>
          <a:schemeClr val="accent2"/>
        </a:buClr>
        <a:buFont typeface="Wingdings 3" pitchFamily="18" charset="2"/>
        <a:buChar char=""/>
        <a:defRPr sz="1664" kern="1200">
          <a:solidFill>
            <a:schemeClr val="tx1"/>
          </a:solidFill>
          <a:latin typeface="+mn-lt"/>
          <a:ea typeface="+mn-ea"/>
          <a:cs typeface="+mn-cs"/>
        </a:defRPr>
      </a:lvl2pPr>
      <a:lvl3pPr marL="465933" indent="-142630" algn="l" defTabSz="950861" rtl="0" eaLnBrk="1" latinLnBrk="0" hangingPunct="1">
        <a:lnSpc>
          <a:spcPct val="90000"/>
        </a:lnSpc>
        <a:spcBef>
          <a:spcPts val="208"/>
        </a:spcBef>
        <a:spcAft>
          <a:spcPts val="416"/>
        </a:spcAft>
        <a:buClr>
          <a:schemeClr val="accent2"/>
        </a:buClr>
        <a:buFont typeface="Wingdings 3" pitchFamily="18" charset="2"/>
        <a:buChar char=""/>
        <a:defRPr sz="1248" kern="1200">
          <a:solidFill>
            <a:schemeClr val="tx1"/>
          </a:solidFill>
          <a:latin typeface="+mn-lt"/>
          <a:ea typeface="+mn-ea"/>
          <a:cs typeface="+mn-cs"/>
        </a:defRPr>
      </a:lvl3pPr>
      <a:lvl4pPr marL="618075" indent="-142630" algn="l" defTabSz="950861" rtl="0" eaLnBrk="1" latinLnBrk="0" hangingPunct="1">
        <a:lnSpc>
          <a:spcPct val="90000"/>
        </a:lnSpc>
        <a:spcBef>
          <a:spcPts val="208"/>
        </a:spcBef>
        <a:spcAft>
          <a:spcPts val="416"/>
        </a:spcAft>
        <a:buClr>
          <a:schemeClr val="accent2"/>
        </a:buClr>
        <a:buFont typeface="Wingdings 3" pitchFamily="18" charset="2"/>
        <a:buChar char=""/>
        <a:defRPr sz="1248" kern="1200">
          <a:solidFill>
            <a:schemeClr val="tx1"/>
          </a:solidFill>
          <a:latin typeface="+mn-lt"/>
          <a:ea typeface="+mn-ea"/>
          <a:cs typeface="+mn-cs"/>
        </a:defRPr>
      </a:lvl4pPr>
      <a:lvl5pPr marL="808252" indent="-142630" algn="l" defTabSz="950861" rtl="0" eaLnBrk="1" latinLnBrk="0" hangingPunct="1">
        <a:lnSpc>
          <a:spcPct val="90000"/>
        </a:lnSpc>
        <a:spcBef>
          <a:spcPts val="208"/>
        </a:spcBef>
        <a:spcAft>
          <a:spcPts val="416"/>
        </a:spcAft>
        <a:buClr>
          <a:schemeClr val="accent2"/>
        </a:buClr>
        <a:buFont typeface="Wingdings 3" pitchFamily="18" charset="2"/>
        <a:buChar char=""/>
        <a:defRPr sz="1248" kern="1200">
          <a:solidFill>
            <a:schemeClr val="tx1"/>
          </a:solidFill>
          <a:latin typeface="+mn-lt"/>
          <a:ea typeface="+mn-ea"/>
          <a:cs typeface="+mn-cs"/>
        </a:defRPr>
      </a:lvl5pPr>
      <a:lvl6pPr marL="950885" indent="-142630" algn="l" defTabSz="950861" rtl="0" eaLnBrk="1" latinLnBrk="0" hangingPunct="1">
        <a:lnSpc>
          <a:spcPct val="90000"/>
        </a:lnSpc>
        <a:spcBef>
          <a:spcPts val="208"/>
        </a:spcBef>
        <a:spcAft>
          <a:spcPts val="416"/>
        </a:spcAft>
        <a:buClr>
          <a:schemeClr val="accent2"/>
        </a:buClr>
        <a:buFont typeface="Wingdings 3" pitchFamily="18" charset="2"/>
        <a:buChar char=""/>
        <a:defRPr sz="1248" kern="1200">
          <a:solidFill>
            <a:schemeClr val="tx1"/>
          </a:solidFill>
          <a:latin typeface="+mn-lt"/>
          <a:ea typeface="+mn-ea"/>
          <a:cs typeface="+mn-cs"/>
        </a:defRPr>
      </a:lvl6pPr>
      <a:lvl7pPr marL="1103026" indent="-142630" algn="l" defTabSz="950861" rtl="0" eaLnBrk="1" latinLnBrk="0" hangingPunct="1">
        <a:lnSpc>
          <a:spcPct val="90000"/>
        </a:lnSpc>
        <a:spcBef>
          <a:spcPts val="208"/>
        </a:spcBef>
        <a:spcAft>
          <a:spcPts val="416"/>
        </a:spcAft>
        <a:buClr>
          <a:schemeClr val="accent2"/>
        </a:buClr>
        <a:buFont typeface="Wingdings 3" pitchFamily="18" charset="2"/>
        <a:buChar char=""/>
        <a:defRPr sz="1248" kern="1200">
          <a:solidFill>
            <a:schemeClr val="tx1"/>
          </a:solidFill>
          <a:latin typeface="+mn-lt"/>
          <a:ea typeface="+mn-ea"/>
          <a:cs typeface="+mn-cs"/>
        </a:defRPr>
      </a:lvl7pPr>
      <a:lvl8pPr marL="1264676" indent="-142630" algn="l" defTabSz="950861" rtl="0" eaLnBrk="1" latinLnBrk="0" hangingPunct="1">
        <a:lnSpc>
          <a:spcPct val="90000"/>
        </a:lnSpc>
        <a:spcBef>
          <a:spcPts val="208"/>
        </a:spcBef>
        <a:spcAft>
          <a:spcPts val="416"/>
        </a:spcAft>
        <a:buClr>
          <a:schemeClr val="accent2"/>
        </a:buClr>
        <a:buFont typeface="Wingdings 3" pitchFamily="18" charset="2"/>
        <a:buChar char=""/>
        <a:defRPr sz="1248" kern="1200">
          <a:solidFill>
            <a:schemeClr val="tx1"/>
          </a:solidFill>
          <a:latin typeface="+mn-lt"/>
          <a:ea typeface="+mn-ea"/>
          <a:cs typeface="+mn-cs"/>
        </a:defRPr>
      </a:lvl8pPr>
      <a:lvl9pPr marL="1416818" indent="-142630" algn="l" defTabSz="950861" rtl="0" eaLnBrk="1" latinLnBrk="0" hangingPunct="1">
        <a:lnSpc>
          <a:spcPct val="90000"/>
        </a:lnSpc>
        <a:spcBef>
          <a:spcPts val="208"/>
        </a:spcBef>
        <a:spcAft>
          <a:spcPts val="416"/>
        </a:spcAft>
        <a:buClr>
          <a:schemeClr val="accent2"/>
        </a:buClr>
        <a:buFont typeface="Wingdings 3" pitchFamily="18" charset="2"/>
        <a:buChar char=""/>
        <a:defRPr sz="12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861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1pPr>
      <a:lvl2pPr marL="475431" algn="l" defTabSz="950861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2pPr>
      <a:lvl3pPr marL="950861" algn="l" defTabSz="950861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3pPr>
      <a:lvl4pPr marL="1426291" algn="l" defTabSz="950861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4pPr>
      <a:lvl5pPr marL="1901721" algn="l" defTabSz="950861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5pPr>
      <a:lvl6pPr marL="2377152" algn="l" defTabSz="950861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6pPr>
      <a:lvl7pPr marL="2852582" algn="l" defTabSz="950861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7pPr>
      <a:lvl8pPr marL="3328013" algn="l" defTabSz="950861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8pPr>
      <a:lvl9pPr marL="3803444" algn="l" defTabSz="950861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90" y="3032919"/>
            <a:ext cx="8763000" cy="190203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NÂNG CẤP WEBSITE DỰ ÁN PHỤC VỤ CUNG CẤP NỘI DUNG CHO NGƯỜI SỬ DỤNG VÀ XÂY DỰNG PHẦN MỀM QUẢN LÝ THƯ VIỆN SỐ CHO CÁC THƯ VIỆN TỈNH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4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2071"/>
          <p:cNvSpPr txBox="1">
            <a:spLocks noChangeArrowheads="1"/>
          </p:cNvSpPr>
          <p:nvPr/>
        </p:nvSpPr>
        <p:spPr bwMode="auto">
          <a:xfrm>
            <a:off x="1020762" y="6157119"/>
            <a:ext cx="7528057" cy="46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88" tIns="47544" rIns="95088" bIns="475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b="1"/>
              <a:t> </a:t>
            </a:r>
            <a:r>
              <a:rPr lang="en-US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Nội,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2860" y="851675"/>
            <a:ext cx="607223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tính năng nổi bật của Dspace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780501"/>
            <a:ext cx="4021134" cy="3457564"/>
          </a:xfrm>
        </p:spPr>
        <p:txBody>
          <a:bodyPr/>
          <a:lstStyle/>
          <a:p>
            <a:pPr marL="457200" lvl="2" indent="-457200" eaLnBrk="1" hangingPunct="1">
              <a:buFont typeface="Wingdings" pitchFamily="2" charset="2"/>
              <a:buChar char="§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Dspace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2" indent="-457200" eaLnBrk="1" hangingPunct="1">
              <a:buFont typeface="Wingdings" pitchFamily="2" charset="2"/>
              <a:buChar char="§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2" indent="-457200" eaLnBrk="1" hangingPunct="1">
              <a:buFont typeface="Wingdings" pitchFamily="2" charset="2"/>
              <a:buChar char="§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04237"/>
            <a:ext cx="762000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liệu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3569" y="2585676"/>
            <a:ext cx="4881587" cy="31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2714635"/>
            <a:ext cx="3581400" cy="4137832"/>
          </a:xfrm>
        </p:spPr>
        <p:txBody>
          <a:bodyPr>
            <a:normAutofit lnSpcReduction="10000"/>
          </a:bodyPr>
          <a:lstStyle/>
          <a:p>
            <a:pPr marL="457200" lvl="2" indent="-4572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Web</a:t>
            </a:r>
          </a:p>
          <a:p>
            <a:pPr marL="457200" lvl="2" indent="-4572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2" indent="-4572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2" indent="-457200" eaLnBrk="1" hangingPunct="1">
              <a:buFont typeface="Wingdings" pitchFamily="2" charset="2"/>
              <a:buChar char="§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51807"/>
            <a:ext cx="7040578" cy="6122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dữ liệu đơn giản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2200" y="2596551"/>
            <a:ext cx="5511800" cy="4327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5" name="Rectangle 4"/>
          <p:cNvSpPr/>
          <p:nvPr/>
        </p:nvSpPr>
        <p:spPr>
          <a:xfrm>
            <a:off x="2682860" y="851675"/>
            <a:ext cx="607223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tính năng nổi bật của Dspace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2860" y="851675"/>
            <a:ext cx="607223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tính năng nổi bật của Dspace</a:t>
            </a:r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39804" y="2521768"/>
            <a:ext cx="82296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1739602"/>
            <a:ext cx="7683520" cy="6122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endParaRPr lang="en-US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2860" y="851675"/>
            <a:ext cx="607223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tính năng nổi bật của Dspace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2992" y="2466209"/>
            <a:ext cx="4879290" cy="445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42876" y="1882478"/>
            <a:ext cx="8755090" cy="7551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2860" y="851675"/>
            <a:ext cx="607223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tính năng nổi bật của Dspace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958" y="1956587"/>
            <a:ext cx="762000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 cường mức độ bảo mật cho dữ liệu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399" y="2790057"/>
            <a:ext cx="917419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3" indent="-4572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3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lvl="4" indent="-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(Metadata)</a:t>
            </a:r>
          </a:p>
          <a:p>
            <a:pPr marL="1371600" lvl="4" indent="-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1371600" lvl="4" indent="-4572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914400" lvl="3" indent="-4572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lvl="3" indent="-4572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2860" y="851675"/>
            <a:ext cx="607223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tính năng nổi bật của Dspace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37493"/>
            <a:ext cx="762000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Công cụ quản trị mạnh mẽ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228044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lvl="2" indent="-4572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2" indent="-4572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tin.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3423443"/>
            <a:ext cx="382586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lvl="2" indent="-4572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marL="457200" lvl="2" indent="-4572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2" indent="-4572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7356" y="3280567"/>
            <a:ext cx="5257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2860" y="851675"/>
            <a:ext cx="607223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tính năng nổi bật của Dspace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708931"/>
            <a:ext cx="762000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Quản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2351881"/>
            <a:ext cx="9144000" cy="250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lvl="2" indent="-4572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2" indent="-4572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2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2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9813" y="4441852"/>
            <a:ext cx="7572375" cy="269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2860" y="851675"/>
            <a:ext cx="607223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tính năng nổi bật của Dspace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028025"/>
            <a:ext cx="762000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hập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theo lô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3085317"/>
            <a:ext cx="90312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2860" y="851675"/>
            <a:ext cx="607223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tính năng nổi bật của Dspace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875633"/>
            <a:ext cx="8897966" cy="8334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Dễ dàng phân quyền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2923377"/>
            <a:ext cx="8763000" cy="26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lvl="2" indent="-4572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2" indent="-4572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2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2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2" indent="-457200" eaLnBrk="1" hangingPunct="1">
              <a:spcBef>
                <a:spcPts val="600"/>
              </a:spcBef>
              <a:spcAft>
                <a:spcPts val="600"/>
              </a:spcAft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2860" y="851675"/>
            <a:ext cx="607223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tính năng nổi bật của Dspace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034" y="2780501"/>
            <a:ext cx="79629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11092" y="1851807"/>
            <a:ext cx="8897966" cy="8334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Dễ dàng phân quyền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594" y="2998790"/>
            <a:ext cx="9144000" cy="1996289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 MỀM QUẢN LÝ TÀI NGUYÊN SỐ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DSPACE 5.2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2860" y="851675"/>
            <a:ext cx="607223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tính năng nổi bật của Dspace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348" y="2607499"/>
            <a:ext cx="7774051" cy="445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851807"/>
            <a:ext cx="762000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đơn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2860" y="851675"/>
            <a:ext cx="607223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tính năng nổi bật của Dspace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94" y="2680519"/>
            <a:ext cx="9144000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42273"/>
            <a:ext cx="9183718" cy="8239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tin về đơn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2860" y="851675"/>
            <a:ext cx="607223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tính năng nổi bật của Dspace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968" y="2613844"/>
            <a:ext cx="90106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1" y="1851807"/>
            <a:ext cx="9509125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2860" y="851675"/>
            <a:ext cx="607223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tính năng nổi bật của Dspace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" y="1851807"/>
            <a:ext cx="9509125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5" y="2871014"/>
            <a:ext cx="92106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1290" y="923113"/>
            <a:ext cx="7286676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Dspace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126" y="1851807"/>
            <a:ext cx="2357486" cy="10001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Dspace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97240" y="1851807"/>
            <a:ext cx="2428892" cy="10001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Dspace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54364" y="3352005"/>
            <a:ext cx="2786082" cy="10001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54364" y="4882183"/>
            <a:ext cx="2786082" cy="10001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69074" y="3352005"/>
            <a:ext cx="2500330" cy="10001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69074" y="4882183"/>
            <a:ext cx="2500330" cy="10001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09290" y="6398122"/>
            <a:ext cx="2786082" cy="57150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web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002710" y="2351873"/>
            <a:ext cx="360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6048114" y="3852071"/>
            <a:ext cx="360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6033124" y="5382249"/>
            <a:ext cx="360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V="1">
            <a:off x="4436644" y="3082929"/>
            <a:ext cx="432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V="1">
            <a:off x="4452134" y="4613107"/>
            <a:ext cx="432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V="1">
            <a:off x="4467124" y="6147879"/>
            <a:ext cx="432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645354" y="1851807"/>
            <a:ext cx="2181142" cy="10001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khoản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872876" y="2351873"/>
            <a:ext cx="720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V="1">
            <a:off x="7538958" y="3108897"/>
            <a:ext cx="432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8969404" y="5352269"/>
            <a:ext cx="252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746710" y="3843259"/>
            <a:ext cx="2988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826528" y="2351873"/>
            <a:ext cx="396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0" y="3352005"/>
            <a:ext cx="2968612" cy="10001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file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(Download, Scan)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995688" y="4867739"/>
            <a:ext cx="1008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496546" y="5367509"/>
            <a:ext cx="1692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5" grpId="0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2111356" y="280171"/>
            <a:ext cx="7286676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Dspace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472" y="1193766"/>
            <a:ext cx="7858180" cy="573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50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457200"/>
            <a:ext cx="95091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3720" y="5209392"/>
            <a:ext cx="8031480" cy="166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347" y="1351741"/>
            <a:ext cx="7879080" cy="385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2968612" y="2869445"/>
            <a:ext cx="4000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CÁN BỘ QUẢN TRỊ</a:t>
            </a:r>
            <a:endParaRPr lang="vi-VN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97174" y="5780897"/>
            <a:ext cx="4000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CÁN BỘ BIÊN MỤC</a:t>
            </a:r>
            <a:endParaRPr lang="vi-VN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135562" y="975519"/>
            <a:ext cx="4061321" cy="2675178"/>
            <a:chOff x="3800475" y="1196752"/>
            <a:chExt cx="5472608" cy="4232441"/>
          </a:xfrm>
        </p:grpSpPr>
        <p:grpSp>
          <p:nvGrpSpPr>
            <p:cNvPr id="7" name="Group 6"/>
            <p:cNvGrpSpPr/>
            <p:nvPr/>
          </p:nvGrpSpPr>
          <p:grpSpPr>
            <a:xfrm>
              <a:off x="3800475" y="1196752"/>
              <a:ext cx="5472608" cy="4232441"/>
              <a:chOff x="2441301" y="-1045944"/>
              <a:chExt cx="7485213" cy="7283256"/>
            </a:xfrm>
          </p:grpSpPr>
          <p:pic>
            <p:nvPicPr>
              <p:cNvPr id="9" name="Picture 8" descr="Slide 15j.png"/>
              <p:cNvPicPr>
                <a:picLocks noChangeAspect="1"/>
              </p:cNvPicPr>
              <p:nvPr/>
            </p:nvPicPr>
            <p:blipFill>
              <a:blip r:embed="rId2" cstate="print"/>
              <a:srcRect l="35767"/>
              <a:stretch>
                <a:fillRect/>
              </a:stretch>
            </p:blipFill>
            <p:spPr>
              <a:xfrm>
                <a:off x="2441301" y="-1045944"/>
                <a:ext cx="7485213" cy="728325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63888" y="1143794"/>
                <a:ext cx="5400600" cy="4085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21224" y="2469250"/>
              <a:ext cx="3948500" cy="2369617"/>
            </a:xfrm>
            <a:prstGeom prst="roundRect">
              <a:avLst>
                <a:gd name="adj" fmla="val 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</p:grpSp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-122238" y="2313108"/>
            <a:ext cx="45461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en-US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Ubuntu Titling Rg" pitchFamily="2" charset="0"/>
              </a:rPr>
              <a:t>DEMO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52289"/>
          <a:stretch/>
        </p:blipFill>
        <p:spPr bwMode="auto">
          <a:xfrm flipH="1">
            <a:off x="1173162" y="4252119"/>
            <a:ext cx="6763610" cy="2072481"/>
          </a:xfrm>
          <a:prstGeom prst="rect">
            <a:avLst/>
          </a:prstGeom>
          <a:effectLst>
            <a:softEdge rad="254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7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accel="16000" fill="hold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7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accel="16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332857"/>
            <a:ext cx="8610600" cy="4233858"/>
          </a:xfrm>
        </p:spPr>
        <p:txBody>
          <a:bodyPr/>
          <a:lstStyle/>
          <a:p>
            <a:pPr marL="457200" lvl="2" indent="-4572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DSpace là phần mềm </a:t>
            </a:r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mã nguồn mở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dùng để quản lý các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 tài nguyên số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 nhằm phục vụ cho các thư viện, các cơ quan, trường học sử dụng và phát triển.</a:t>
            </a:r>
          </a:p>
          <a:p>
            <a:pPr marL="457200" lvl="2" indent="-4572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DSpace do HP và The MIT Libraries phát triển vào năm 2002, hiện tại có hơn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2000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 trường đại học và các tổ chức văn hoá sử dụng phần mềm DSpace để quản lý và chia sẻ nguồn tài nguyên: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Sách tham khảo, Báo tạp chí, luận án luận văn, các tài liệu hình ảnh, âm thanh...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2" indent="-457200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Dspace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5.4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2015.</a:t>
            </a:r>
            <a:endParaRPr lang="vi-VN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11752" y="994551"/>
            <a:ext cx="3643338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 thiệu về Dspace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111752" y="994551"/>
            <a:ext cx="3643338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 thiệu về Dspace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780369"/>
            <a:ext cx="5102228" cy="533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Dspace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389969"/>
            <a:ext cx="8839200" cy="1981200"/>
          </a:xfrm>
        </p:spPr>
        <p:txBody>
          <a:bodyPr/>
          <a:lstStyle/>
          <a:p>
            <a:pPr marL="457200" lvl="2" indent="-457200" eaLnBrk="1" hangingPunct="1">
              <a:buFont typeface="Wingdings" pitchFamily="2" charset="2"/>
              <a:buChar char="§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Dspace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2" indent="-457200" eaLnBrk="1" hangingPunct="1">
              <a:buFont typeface="Wingdings" pitchFamily="2" charset="2"/>
              <a:buChar char="§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Dspace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2" indent="-457200" eaLnBrk="1" hangingPunct="1">
              <a:buFont typeface="Wingdings" pitchFamily="2" charset="2"/>
              <a:buChar char="§"/>
            </a:pP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52400" y="3952089"/>
            <a:ext cx="563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 ĐỊNH DẠNG CÓ THỂ LƯU TRỮ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04800" y="4485505"/>
            <a:ext cx="8839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lvl="2" indent="-4572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457200" lvl="2" indent="-4572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MP3, WAV…</a:t>
            </a:r>
          </a:p>
          <a:p>
            <a:pPr marL="457200" lvl="2" indent="-4572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tin Video</a:t>
            </a:r>
          </a:p>
          <a:p>
            <a:pPr marL="457200" lvl="2" indent="-4572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 marL="457200" lvl="2" indent="-457200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16" name="Rectangle 15"/>
          <p:cNvSpPr/>
          <p:nvPr/>
        </p:nvSpPr>
        <p:spPr>
          <a:xfrm>
            <a:off x="2325670" y="384951"/>
            <a:ext cx="5143536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 trúc của Dspace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034" y="1193766"/>
            <a:ext cx="7858180" cy="573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ingle Corner Rectangle 12"/>
          <p:cNvSpPr/>
          <p:nvPr/>
        </p:nvSpPr>
        <p:spPr>
          <a:xfrm>
            <a:off x="6083300" y="4088626"/>
            <a:ext cx="1931988" cy="482600"/>
          </a:xfrm>
          <a:prstGeom prst="round1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Chỉnh sửa</a:t>
            </a:r>
          </a:p>
        </p:txBody>
      </p:sp>
      <p:sp>
        <p:nvSpPr>
          <p:cNvPr id="14" name="Round Single Corner Rectangle 13"/>
          <p:cNvSpPr/>
          <p:nvPr/>
        </p:nvSpPr>
        <p:spPr>
          <a:xfrm>
            <a:off x="6181725" y="5242739"/>
            <a:ext cx="1833563" cy="482600"/>
          </a:xfrm>
          <a:prstGeom prst="round1Rect">
            <a:avLst/>
          </a:prstGeom>
          <a:solidFill>
            <a:srgbClr val="F7910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Chấp nhận</a:t>
            </a:r>
          </a:p>
        </p:txBody>
      </p:sp>
      <p:sp>
        <p:nvSpPr>
          <p:cNvPr id="15" name="Round Single Corner Rectangle 14"/>
          <p:cNvSpPr/>
          <p:nvPr/>
        </p:nvSpPr>
        <p:spPr>
          <a:xfrm>
            <a:off x="6059488" y="3048814"/>
            <a:ext cx="1955800" cy="482600"/>
          </a:xfrm>
          <a:prstGeom prst="round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Từ chối</a:t>
            </a:r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1023938" y="1645464"/>
            <a:ext cx="5200650" cy="47069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CC4800"/>
              </a:buClr>
              <a:buFont typeface="Arial" pitchFamily="34" charset="0"/>
              <a:buNone/>
              <a:defRPr/>
            </a:pPr>
            <a:endParaRPr lang="en-US" sz="3200" b="1" dirty="0">
              <a:latin typeface="Times New Roman" pitchFamily="18" charset="0"/>
              <a:ea typeface="ＭＳ Ｐゴシック" pitchFamily="108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CC4800"/>
              </a:buClr>
              <a:buFont typeface="Arial" pitchFamily="34" charset="0"/>
              <a:buNone/>
              <a:defRPr/>
            </a:pPr>
            <a:r>
              <a:rPr lang="en-US" sz="3200" b="1" dirty="0">
                <a:latin typeface="Times New Roman" pitchFamily="18" charset="0"/>
                <a:ea typeface="ＭＳ Ｐゴシック" pitchFamily="108" charset="-128"/>
                <a:cs typeface="Times New Roman" pitchFamily="18" charset="0"/>
              </a:rPr>
              <a:t>Nhập tài liệu</a:t>
            </a:r>
          </a:p>
          <a:p>
            <a:pPr marL="342900" indent="-342900">
              <a:spcBef>
                <a:spcPct val="20000"/>
              </a:spcBef>
              <a:buClr>
                <a:srgbClr val="CC4800"/>
              </a:buClr>
              <a:buFont typeface="Arial" pitchFamily="34" charset="0"/>
              <a:buNone/>
              <a:defRPr/>
            </a:pPr>
            <a:endParaRPr lang="en-US" sz="3200" b="1" dirty="0">
              <a:latin typeface="Times New Roman" pitchFamily="18" charset="0"/>
              <a:ea typeface="ＭＳ Ｐゴシック" pitchFamily="108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CC4800"/>
              </a:buClr>
              <a:buFont typeface="Arial" pitchFamily="34" charset="0"/>
              <a:buNone/>
              <a:defRPr/>
            </a:pPr>
            <a:endParaRPr lang="en-US" sz="3200" b="1" dirty="0">
              <a:latin typeface="Times New Roman" pitchFamily="18" charset="0"/>
              <a:ea typeface="ＭＳ Ｐゴシック" pitchFamily="108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CC4800"/>
              </a:buClr>
              <a:buFont typeface="Arial" pitchFamily="34" charset="0"/>
              <a:buNone/>
              <a:defRPr/>
            </a:pPr>
            <a:r>
              <a:rPr lang="en-US" sz="3200" b="1" dirty="0">
                <a:latin typeface="Times New Roman" pitchFamily="18" charset="0"/>
                <a:ea typeface="ＭＳ Ｐゴシック" pitchFamily="108" charset="-128"/>
                <a:cs typeface="Times New Roman" pitchFamily="18" charset="0"/>
              </a:rPr>
              <a:t>Kiểm tra</a:t>
            </a:r>
          </a:p>
          <a:p>
            <a:pPr marL="342900" indent="-342900">
              <a:spcBef>
                <a:spcPct val="20000"/>
              </a:spcBef>
              <a:buClr>
                <a:srgbClr val="CC4800"/>
              </a:buClr>
              <a:buFont typeface="Arial" pitchFamily="34" charset="0"/>
              <a:buNone/>
              <a:defRPr/>
            </a:pPr>
            <a:endParaRPr lang="en-US" sz="3200" b="1" dirty="0">
              <a:latin typeface="Times New Roman" pitchFamily="18" charset="0"/>
              <a:ea typeface="ＭＳ Ｐゴシック" pitchFamily="108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CC4800"/>
              </a:buClr>
              <a:buFont typeface="Arial" pitchFamily="34" charset="0"/>
              <a:buNone/>
              <a:defRPr/>
            </a:pPr>
            <a:endParaRPr lang="en-US" sz="3200" b="1" dirty="0">
              <a:latin typeface="Times New Roman" pitchFamily="18" charset="0"/>
              <a:ea typeface="ＭＳ Ｐゴシック" pitchFamily="108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CC4800"/>
              </a:buClr>
              <a:buFont typeface="Arial" pitchFamily="34" charset="0"/>
              <a:buNone/>
              <a:defRPr/>
            </a:pPr>
            <a:r>
              <a:rPr lang="en-US" sz="3200" b="1" dirty="0">
                <a:latin typeface="Times New Roman" pitchFamily="18" charset="0"/>
                <a:ea typeface="ＭＳ Ｐゴシック" pitchFamily="108" charset="-128"/>
                <a:cs typeface="Times New Roman" pitchFamily="18" charset="0"/>
              </a:rPr>
              <a:t>Xuất bản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486150" y="2575739"/>
            <a:ext cx="5365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Round Single Corner Rectangle 18"/>
          <p:cNvSpPr/>
          <p:nvPr/>
        </p:nvSpPr>
        <p:spPr>
          <a:xfrm>
            <a:off x="4144963" y="2323326"/>
            <a:ext cx="427037" cy="481013"/>
          </a:xfrm>
          <a:prstGeom prst="round1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 Single Corner Rectangle 19"/>
          <p:cNvSpPr/>
          <p:nvPr/>
        </p:nvSpPr>
        <p:spPr>
          <a:xfrm>
            <a:off x="4125913" y="4036239"/>
            <a:ext cx="427037" cy="482600"/>
          </a:xfrm>
          <a:prstGeom prst="round1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779713" y="4277539"/>
            <a:ext cx="124301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Round Single Corner Rectangle 21"/>
          <p:cNvSpPr/>
          <p:nvPr/>
        </p:nvSpPr>
        <p:spPr>
          <a:xfrm>
            <a:off x="4125913" y="5772964"/>
            <a:ext cx="427037" cy="482600"/>
          </a:xfrm>
          <a:prstGeom prst="round1Rect">
            <a:avLst/>
          </a:prstGeom>
          <a:solidFill>
            <a:srgbClr val="F7910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779713" y="6071414"/>
            <a:ext cx="124301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741863" y="3466326"/>
            <a:ext cx="1158875" cy="569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797425" y="4298176"/>
            <a:ext cx="12366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3944144" y="3371870"/>
            <a:ext cx="841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4741863" y="5530076"/>
            <a:ext cx="1304925" cy="54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741863" y="4518839"/>
            <a:ext cx="1292225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6757194" y="4973657"/>
            <a:ext cx="3175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897174" y="923113"/>
            <a:ext cx="6000792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 trình nhập liệu trên Dspace</a:t>
            </a:r>
          </a:p>
        </p:txBody>
      </p:sp>
      <p:sp>
        <p:nvSpPr>
          <p:cNvPr id="31" name="Round Single Corner Rectangle 30"/>
          <p:cNvSpPr/>
          <p:nvPr/>
        </p:nvSpPr>
        <p:spPr>
          <a:xfrm>
            <a:off x="6086166" y="4081625"/>
            <a:ext cx="1931988" cy="482600"/>
          </a:xfrm>
          <a:prstGeom prst="round1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Chỉnh sửa</a:t>
            </a:r>
          </a:p>
        </p:txBody>
      </p:sp>
      <p:sp>
        <p:nvSpPr>
          <p:cNvPr id="32" name="Round Single Corner Rectangle 31"/>
          <p:cNvSpPr/>
          <p:nvPr/>
        </p:nvSpPr>
        <p:spPr>
          <a:xfrm>
            <a:off x="4108777" y="4039716"/>
            <a:ext cx="427037" cy="482600"/>
          </a:xfrm>
          <a:prstGeom prst="round1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515966" y="2023295"/>
            <a:ext cx="8382000" cy="4400544"/>
          </a:xfrm>
        </p:spPr>
        <p:txBody>
          <a:bodyPr/>
          <a:lstStyle/>
          <a:p>
            <a:pPr marL="457200" lvl="2" indent="-457200" eaLnBrk="1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Giao diện sử dụng hoàn toàn trên nền Web</a:t>
            </a:r>
          </a:p>
          <a:p>
            <a:pPr marL="457200" lvl="2" indent="-457200" eaLnBrk="1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Có thể cài đặt trên nhiều nền tảng khác nhau: Windows, Linux, Ubuntu…</a:t>
            </a:r>
          </a:p>
          <a:p>
            <a:pPr marL="457200" lvl="2" indent="-457200" eaLnBrk="1" hangingPunct="1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Tuân thủ hoàn toàn các chuẩn quốc tế về quản lý tài nguyên số</a:t>
            </a:r>
          </a:p>
          <a:p>
            <a:pPr marL="857250" lvl="2" indent="-457200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Mô tả theo chuẩn Dublin Core</a:t>
            </a:r>
          </a:p>
          <a:p>
            <a:pPr marL="857250" lvl="2" indent="-457200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Hỗ trợ hoàn toàn Unicode</a:t>
            </a:r>
          </a:p>
          <a:p>
            <a:pPr marL="857250" lvl="2" indent="-457200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Phát triển dựa trên OAI-PMH (Open Archives Initiative Prototal for Metadata Harvesting)</a:t>
            </a:r>
          </a:p>
          <a:p>
            <a:pPr marL="457200" lvl="2" indent="-457200" eaLnBrk="1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8546" y="851675"/>
            <a:ext cx="607223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tính năng nổi bật của Dspace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2860" y="851675"/>
            <a:ext cx="607223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tính năng nổi bật của Dspace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466209"/>
            <a:ext cx="3352800" cy="4386258"/>
          </a:xfrm>
        </p:spPr>
        <p:txBody>
          <a:bodyPr>
            <a:normAutofit/>
          </a:bodyPr>
          <a:lstStyle/>
          <a:p>
            <a:pPr marL="457200" lvl="2" indent="-457200" eaLnBrk="1" hangingPunct="1">
              <a:buFont typeface="Wingdings" pitchFamily="2" charset="2"/>
              <a:buChar char="§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2" indent="-457200" eaLnBrk="1" hangingPunct="1">
              <a:buFont typeface="Wingdings" pitchFamily="2" charset="2"/>
              <a:buChar char="§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2" indent="-457200" eaLnBrk="1" hangingPunct="1">
              <a:buFont typeface="Wingdings" pitchFamily="2" charset="2"/>
              <a:buChar char="§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2" indent="-457200" eaLnBrk="1" hangingPunct="1">
              <a:buFont typeface="Wingdings" pitchFamily="2" charset="2"/>
              <a:buChar char="§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51807"/>
            <a:ext cx="762000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năng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170933"/>
            <a:ext cx="4248150" cy="4811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2860" y="851675"/>
            <a:ext cx="607223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tính năng nổi bật của Dspace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04225"/>
            <a:ext cx="3235316" cy="533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Book Viewer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2637625"/>
            <a:ext cx="899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3" indent="-457200" eaLnBrk="1" hangingPunct="1">
              <a:buFont typeface="Wingdings" pitchFamily="2" charset="2"/>
              <a:buChar char="ü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PDF, Word, Excel,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marL="914400" lvl="3" indent="-457200" eaLnBrk="1" hangingPunct="1">
              <a:buFont typeface="Wingdings" pitchFamily="2" charset="2"/>
              <a:buChar char="ü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lvl="3" indent="-457200" eaLnBrk="1" hangingPunct="1">
              <a:buFont typeface="Wingdings" pitchFamily="2" charset="2"/>
              <a:buChar char="ü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914400" lvl="3" indent="-457200" eaLnBrk="1" hangingPunct="1">
              <a:buFont typeface="Wingdings" pitchFamily="2" charset="2"/>
              <a:buChar char="ü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4423575"/>
            <a:ext cx="441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000" b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Video, Audio Streaming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5171305"/>
            <a:ext cx="899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3" indent="-457200" eaLnBrk="1" hangingPunct="1">
              <a:buFont typeface="Wingdings" pitchFamily="2" charset="2"/>
              <a:buChar char="ü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MP3, WMA, MP4… </a:t>
            </a:r>
          </a:p>
          <a:p>
            <a:pPr marL="914400" lvl="3" indent="-457200" eaLnBrk="1" hangingPunct="1">
              <a:buFont typeface="Wingdings" pitchFamily="2" charset="2"/>
              <a:buChar char="ü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Streaming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tin.</a:t>
            </a:r>
          </a:p>
          <a:p>
            <a:pPr marL="914400" lvl="3" indent="-457200" eaLnBrk="1" hangingPunct="1">
              <a:buFont typeface="Wingdings" pitchFamily="2" charset="2"/>
              <a:buChar char="ü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914400" lvl="3" indent="-457200" eaLnBrk="1" hangingPunct="1">
              <a:buFont typeface="Wingdings" pitchFamily="2" charset="2"/>
              <a:buChar char="ü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4653</TotalTime>
  <Words>1140</Words>
  <Application>Microsoft Office PowerPoint</Application>
  <PresentationFormat>Custom</PresentationFormat>
  <Paragraphs>124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Integral</vt:lpstr>
      <vt:lpstr>NÂNG CẤP WEBSITE DỰ ÁN PHỤC VỤ CUNG CẤP NỘI DUNG CHO NGƯỜI SỬ DỤNG VÀ XÂY DỰNG PHẦN MỀM QUẢN LÝ THƯ VIỆN SỐ CHO CÁC THƯ VIỆN TỈNH </vt:lpstr>
      <vt:lpstr>Slide 2</vt:lpstr>
      <vt:lpstr>Slide 3</vt:lpstr>
      <vt:lpstr>Vai trò của Dspace</vt:lpstr>
      <vt:lpstr>Slide 5</vt:lpstr>
      <vt:lpstr>Slide 6</vt:lpstr>
      <vt:lpstr>Slide 7</vt:lpstr>
      <vt:lpstr>Slide 8</vt:lpstr>
      <vt:lpstr>Book Viewer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CHỨC NĂNG ĐÁNH GIÁ LẠI XẾP HẠNG DOANH NGHIỆP</dc:title>
  <dc:creator>CHG</dc:creator>
  <cp:lastModifiedBy>hienpn</cp:lastModifiedBy>
  <cp:revision>414</cp:revision>
  <dcterms:created xsi:type="dcterms:W3CDTF">2014-07-30T02:41:53Z</dcterms:created>
  <dcterms:modified xsi:type="dcterms:W3CDTF">2015-12-04T04:21:36Z</dcterms:modified>
</cp:coreProperties>
</file>